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24"/>
  </p:notesMasterIdLst>
  <p:sldIdLst>
    <p:sldId id="268" r:id="rId2"/>
    <p:sldId id="312" r:id="rId3"/>
    <p:sldId id="313" r:id="rId4"/>
    <p:sldId id="314" r:id="rId5"/>
    <p:sldId id="315" r:id="rId6"/>
    <p:sldId id="324" r:id="rId7"/>
    <p:sldId id="325" r:id="rId8"/>
    <p:sldId id="326" r:id="rId9"/>
    <p:sldId id="327" r:id="rId10"/>
    <p:sldId id="328" r:id="rId11"/>
    <p:sldId id="330" r:id="rId12"/>
    <p:sldId id="329" r:id="rId13"/>
    <p:sldId id="316" r:id="rId14"/>
    <p:sldId id="331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3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9F43-1B01-4684-91BF-9ECCE0E7CA6C}" type="datetimeFigureOut">
              <a:rPr lang="en-SG" smtClean="0"/>
              <a:t>14/6/22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D8FA-82B0-4A31-9240-8346AF91981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987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411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75EACF-A0F5-4E37-A5EB-C719FEDC8A2C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9658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90555B9-27A8-45B2-898E-D9B1007C8E24}" type="slidenum">
              <a:rPr kumimoji="0" lang="en-US" altLang="en-US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11</a:t>
            </a:fld>
            <a:endParaRPr kumimoji="0" lang="en-US" altLang="en-US">
              <a:latin typeface="Tahoma" panose="020B0604030504040204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28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610D765-4F87-46B2-81CD-5F1E938C9EE1}" type="slidenum">
              <a:rPr kumimoji="0" lang="en-US" altLang="en-US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14</a:t>
            </a:fld>
            <a:endParaRPr kumimoji="0" lang="en-US" altLang="en-US">
              <a:latin typeface="Tahoma" panose="020B060403050404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932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05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50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8636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39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75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4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83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12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7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3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09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59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3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4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7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45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524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orporatefinanceinstitute.com/resources/knowledge/strategy/pestel-analysis/" TargetMode="External"/><Relationship Id="rId2" Type="http://schemas.openxmlformats.org/officeDocument/2006/relationships/hyperlink" Target="https://www.youtube.com/watch?v=jByU0Kwipx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825" y="147918"/>
            <a:ext cx="9404723" cy="1400530"/>
          </a:xfrm>
        </p:spPr>
        <p:txBody>
          <a:bodyPr/>
          <a:lstStyle/>
          <a:p>
            <a:pPr algn="ctr"/>
            <a:r>
              <a:rPr lang="en-SG" sz="3200" b="1" dirty="0"/>
              <a:t>Chapter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585" y="2953385"/>
            <a:ext cx="8153899" cy="7407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bg1"/>
                </a:solidFill>
              </a:rPr>
              <a:t>Analyzing the Marketing Environment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415784" y="5676522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Principles of Marketing</a:t>
            </a:r>
            <a:br>
              <a:rPr lang="en-US" altLang="en-US" sz="1800" b="1">
                <a:latin typeface="Arial" panose="020B0604020202020204" pitchFamily="34" charset="0"/>
              </a:rPr>
            </a:br>
            <a:r>
              <a:rPr lang="en-US" altLang="en-US" sz="1800" b="1">
                <a:latin typeface="Arial" panose="020B0604020202020204" pitchFamily="34" charset="0"/>
              </a:rPr>
              <a:t>Philip Kotler, Gary Armstrong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83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51088" y="1371600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6626" name="Rectangle 2"/>
          <p:cNvSpPr txBox="1">
            <a:spLocks noChangeArrowheads="1"/>
          </p:cNvSpPr>
          <p:nvPr/>
        </p:nvSpPr>
        <p:spPr bwMode="auto">
          <a:xfrm>
            <a:off x="-2697729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Publics</a:t>
            </a:r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486875" y="1827526"/>
            <a:ext cx="10709859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cs typeface="Calibri" panose="020F0502020204030204" pitchFamily="34" charset="0"/>
              </a:rPr>
              <a:t>•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 group that has an </a:t>
            </a: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actual or potential interest in or impact on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 organization’s ability to achieve its objectives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200" dirty="0">
                <a:cs typeface="Calibri" panose="020F0502020204030204" pitchFamily="34" charset="0"/>
              </a:rPr>
              <a:t>– </a:t>
            </a:r>
            <a:r>
              <a:rPr lang="en-US" altLang="en-US" sz="2200" dirty="0">
                <a:solidFill>
                  <a:srgbClr val="FF0000"/>
                </a:solidFill>
                <a:cs typeface="Calibri" panose="020F0502020204030204" pitchFamily="34" charset="0"/>
              </a:rPr>
              <a:t>Financial publics</a:t>
            </a:r>
            <a:r>
              <a:rPr lang="en-US" altLang="en-US" sz="2200" dirty="0">
                <a:cs typeface="Calibri" panose="020F0502020204030204" pitchFamily="34" charset="0"/>
              </a:rPr>
              <a:t>: </a:t>
            </a:r>
            <a:r>
              <a:rPr lang="en-US" altLang="en-US" sz="2200" b="1" dirty="0">
                <a:cs typeface="Calibri" panose="020F0502020204030204" pitchFamily="34" charset="0"/>
              </a:rPr>
              <a:t>influences</a:t>
            </a:r>
            <a:r>
              <a:rPr lang="en-US" altLang="en-US" sz="2200" dirty="0">
                <a:cs typeface="Calibri" panose="020F0502020204030204" pitchFamily="34" charset="0"/>
              </a:rPr>
              <a:t> company’s ability to obtain funds.</a:t>
            </a:r>
            <a:br>
              <a:rPr lang="en-US" altLang="en-US" sz="2200" dirty="0">
                <a:cs typeface="Calibri" panose="020F0502020204030204" pitchFamily="34" charset="0"/>
              </a:rPr>
            </a:br>
            <a:r>
              <a:rPr lang="en-US" altLang="en-US" sz="2200" dirty="0">
                <a:cs typeface="Calibri" panose="020F0502020204030204" pitchFamily="34" charset="0"/>
              </a:rPr>
              <a:t>– </a:t>
            </a:r>
            <a:r>
              <a:rPr lang="en-US" altLang="en-US" sz="2200" dirty="0">
                <a:solidFill>
                  <a:srgbClr val="FF0000"/>
                </a:solidFill>
                <a:cs typeface="Calibri" panose="020F0502020204030204" pitchFamily="34" charset="0"/>
              </a:rPr>
              <a:t>Media publics</a:t>
            </a:r>
            <a:r>
              <a:rPr lang="en-US" altLang="en-US" sz="2200" dirty="0">
                <a:cs typeface="Calibri" panose="020F0502020204030204" pitchFamily="34" charset="0"/>
              </a:rPr>
              <a:t>: </a:t>
            </a:r>
            <a:r>
              <a:rPr lang="en-US" altLang="en-US" sz="2200" b="1" dirty="0">
                <a:cs typeface="Calibri" panose="020F0502020204030204" pitchFamily="34" charset="0"/>
              </a:rPr>
              <a:t>carries</a:t>
            </a:r>
            <a:r>
              <a:rPr lang="en-US" altLang="en-US" sz="2200" dirty="0">
                <a:cs typeface="Calibri" panose="020F0502020204030204" pitchFamily="34" charset="0"/>
              </a:rPr>
              <a:t> news, features, editorial and other content.</a:t>
            </a:r>
            <a:br>
              <a:rPr lang="en-US" altLang="en-US" sz="2200" dirty="0">
                <a:cs typeface="Calibri" panose="020F0502020204030204" pitchFamily="34" charset="0"/>
              </a:rPr>
            </a:br>
            <a:r>
              <a:rPr lang="en-US" altLang="en-US" sz="2200" dirty="0">
                <a:cs typeface="Calibri" panose="020F0502020204030204" pitchFamily="34" charset="0"/>
              </a:rPr>
              <a:t>– </a:t>
            </a:r>
            <a:r>
              <a:rPr lang="en-US" altLang="en-US" sz="2200" dirty="0">
                <a:solidFill>
                  <a:srgbClr val="FF0000"/>
                </a:solidFill>
                <a:cs typeface="Calibri" panose="020F0502020204030204" pitchFamily="34" charset="0"/>
              </a:rPr>
              <a:t>Government publics</a:t>
            </a:r>
            <a:r>
              <a:rPr lang="en-US" altLang="en-US" sz="2200" dirty="0">
                <a:cs typeface="Calibri" panose="020F0502020204030204" pitchFamily="34" charset="0"/>
              </a:rPr>
              <a:t>: </a:t>
            </a:r>
            <a:r>
              <a:rPr lang="en-US" altLang="en-US" sz="2200" b="1" dirty="0">
                <a:cs typeface="Calibri" panose="020F0502020204030204" pitchFamily="34" charset="0"/>
              </a:rPr>
              <a:t>government developments/regulations </a:t>
            </a:r>
            <a:r>
              <a:rPr lang="en-US" altLang="en-US" sz="2200" dirty="0">
                <a:cs typeface="Calibri" panose="020F0502020204030204" pitchFamily="34" charset="0"/>
              </a:rPr>
              <a:t>on product, promotion.</a:t>
            </a:r>
            <a:br>
              <a:rPr lang="en-US" altLang="en-US" sz="2200" dirty="0">
                <a:cs typeface="Calibri" panose="020F0502020204030204" pitchFamily="34" charset="0"/>
              </a:rPr>
            </a:br>
            <a:r>
              <a:rPr lang="en-US" altLang="en-US" sz="2200" dirty="0">
                <a:cs typeface="Calibri" panose="020F0502020204030204" pitchFamily="34" charset="0"/>
              </a:rPr>
              <a:t>– </a:t>
            </a:r>
            <a:r>
              <a:rPr lang="en-US" altLang="en-US" sz="2200" dirty="0">
                <a:solidFill>
                  <a:srgbClr val="FF0000"/>
                </a:solidFill>
                <a:cs typeface="Calibri" panose="020F0502020204030204" pitchFamily="34" charset="0"/>
              </a:rPr>
              <a:t>General publics</a:t>
            </a:r>
            <a:r>
              <a:rPr lang="en-US" altLang="en-US" sz="2200" dirty="0">
                <a:cs typeface="Calibri" panose="020F0502020204030204" pitchFamily="34" charset="0"/>
              </a:rPr>
              <a:t>: What does the </a:t>
            </a:r>
            <a:r>
              <a:rPr lang="en-US" altLang="en-US" sz="2200" b="1" dirty="0">
                <a:cs typeface="Calibri" panose="020F0502020204030204" pitchFamily="34" charset="0"/>
              </a:rPr>
              <a:t>general public </a:t>
            </a:r>
            <a:r>
              <a:rPr lang="en-US" altLang="en-US" sz="2200" dirty="0">
                <a:cs typeface="Calibri" panose="020F0502020204030204" pitchFamily="34" charset="0"/>
              </a:rPr>
              <a:t>think about the product/service?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200" dirty="0">
                <a:cs typeface="Calibri" panose="020F0502020204030204" pitchFamily="34" charset="0"/>
              </a:rPr>
              <a:t>– </a:t>
            </a:r>
            <a:r>
              <a:rPr lang="en-US" altLang="en-US" sz="2200" dirty="0">
                <a:solidFill>
                  <a:srgbClr val="FF0000"/>
                </a:solidFill>
                <a:cs typeface="Calibri" panose="020F0502020204030204" pitchFamily="34" charset="0"/>
              </a:rPr>
              <a:t>Internal publics</a:t>
            </a:r>
            <a:r>
              <a:rPr lang="en-US" altLang="en-US" sz="2200" dirty="0">
                <a:cs typeface="Calibri" panose="020F0502020204030204" pitchFamily="34" charset="0"/>
              </a:rPr>
              <a:t>: workers, managers, volunteers, board of directors.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200" dirty="0">
                <a:cs typeface="Calibri" panose="020F0502020204030204" pitchFamily="34" charset="0"/>
              </a:rPr>
              <a:t>– </a:t>
            </a:r>
            <a:r>
              <a:rPr lang="en-US" altLang="en-US" sz="2200" dirty="0">
                <a:solidFill>
                  <a:srgbClr val="FF0000"/>
                </a:solidFill>
                <a:cs typeface="Calibri" panose="020F0502020204030204" pitchFamily="34" charset="0"/>
              </a:rPr>
              <a:t>Local publics</a:t>
            </a:r>
            <a:r>
              <a:rPr lang="en-US" altLang="en-US" sz="2200" dirty="0">
                <a:cs typeface="Calibri" panose="020F0502020204030204" pitchFamily="34" charset="0"/>
              </a:rPr>
              <a:t>: local community residents.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200" dirty="0">
                <a:cs typeface="Calibri" panose="020F0502020204030204" pitchFamily="34" charset="0"/>
              </a:rPr>
              <a:t>– </a:t>
            </a:r>
            <a:r>
              <a:rPr lang="en-US" altLang="en-US" sz="2200" dirty="0">
                <a:solidFill>
                  <a:srgbClr val="FF0000"/>
                </a:solidFill>
                <a:cs typeface="Calibri" panose="020F0502020204030204" pitchFamily="34" charset="0"/>
              </a:rPr>
              <a:t>Citizen-action publics</a:t>
            </a:r>
            <a:r>
              <a:rPr lang="en-US" altLang="en-US" sz="2200" dirty="0">
                <a:cs typeface="Calibri" panose="020F0502020204030204" pitchFamily="34" charset="0"/>
              </a:rPr>
              <a:t>: consumer organizations, environmental groups, minority groups and others.</a:t>
            </a:r>
          </a:p>
        </p:txBody>
      </p:sp>
    </p:spTree>
    <p:extLst>
      <p:ext uri="{BB962C8B-B14F-4D97-AF65-F5344CB8AC3E}">
        <p14:creationId xmlns:p14="http://schemas.microsoft.com/office/powerpoint/2010/main" val="593470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Types of Publics</a:t>
            </a:r>
          </a:p>
        </p:txBody>
      </p:sp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D51B59F-D871-43AA-9232-465D3161CAC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17412" name="Text Box 8"/>
          <p:cNvSpPr txBox="1">
            <a:spLocks noChangeArrowheads="1"/>
          </p:cNvSpPr>
          <p:nvPr/>
        </p:nvSpPr>
        <p:spPr bwMode="auto">
          <a:xfrm>
            <a:off x="5181601" y="5715000"/>
            <a:ext cx="1438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Company</a:t>
            </a:r>
          </a:p>
        </p:txBody>
      </p:sp>
      <p:sp>
        <p:nvSpPr>
          <p:cNvPr id="17413" name="Text Box 9"/>
          <p:cNvSpPr txBox="1">
            <a:spLocks noChangeArrowheads="1"/>
          </p:cNvSpPr>
          <p:nvPr/>
        </p:nvSpPr>
        <p:spPr bwMode="auto">
          <a:xfrm>
            <a:off x="5329071" y="2057401"/>
            <a:ext cx="111793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Citizen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Action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Publics</a:t>
            </a:r>
          </a:p>
        </p:txBody>
      </p:sp>
      <p:sp>
        <p:nvSpPr>
          <p:cNvPr id="17414" name="Text Box 10"/>
          <p:cNvSpPr txBox="1">
            <a:spLocks noChangeArrowheads="1"/>
          </p:cNvSpPr>
          <p:nvPr/>
        </p:nvSpPr>
        <p:spPr bwMode="auto">
          <a:xfrm rot="2276724">
            <a:off x="7157871" y="2586465"/>
            <a:ext cx="11179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Local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Publics</a:t>
            </a:r>
          </a:p>
        </p:txBody>
      </p:sp>
      <p:sp>
        <p:nvSpPr>
          <p:cNvPr id="17415" name="Text Box 11"/>
          <p:cNvSpPr txBox="1">
            <a:spLocks noChangeArrowheads="1"/>
          </p:cNvSpPr>
          <p:nvPr/>
        </p:nvSpPr>
        <p:spPr bwMode="auto">
          <a:xfrm rot="2996036">
            <a:off x="8175904" y="3624690"/>
            <a:ext cx="13869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General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Public</a:t>
            </a:r>
          </a:p>
        </p:txBody>
      </p:sp>
      <p:sp>
        <p:nvSpPr>
          <p:cNvPr id="17416" name="Text Box 12"/>
          <p:cNvSpPr txBox="1">
            <a:spLocks noChangeArrowheads="1"/>
          </p:cNvSpPr>
          <p:nvPr/>
        </p:nvSpPr>
        <p:spPr bwMode="auto">
          <a:xfrm rot="4270019">
            <a:off x="8854369" y="5081221"/>
            <a:ext cx="12491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Internal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Publics</a:t>
            </a:r>
          </a:p>
        </p:txBody>
      </p:sp>
      <p:sp>
        <p:nvSpPr>
          <p:cNvPr id="17417" name="Text Box 13"/>
          <p:cNvSpPr txBox="1">
            <a:spLocks noChangeArrowheads="1"/>
          </p:cNvSpPr>
          <p:nvPr/>
        </p:nvSpPr>
        <p:spPr bwMode="auto">
          <a:xfrm rot="19888552">
            <a:off x="3194213" y="2586465"/>
            <a:ext cx="18443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Government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Publics</a:t>
            </a:r>
          </a:p>
        </p:txBody>
      </p:sp>
      <p:sp>
        <p:nvSpPr>
          <p:cNvPr id="17418" name="Text Box 14"/>
          <p:cNvSpPr txBox="1">
            <a:spLocks noChangeArrowheads="1"/>
          </p:cNvSpPr>
          <p:nvPr/>
        </p:nvSpPr>
        <p:spPr bwMode="auto">
          <a:xfrm rot="18194059">
            <a:off x="2442996" y="3643740"/>
            <a:ext cx="11179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Media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Publics</a:t>
            </a:r>
          </a:p>
        </p:txBody>
      </p:sp>
      <p:sp>
        <p:nvSpPr>
          <p:cNvPr id="17419" name="Text Box 15"/>
          <p:cNvSpPr txBox="1">
            <a:spLocks noChangeArrowheads="1"/>
          </p:cNvSpPr>
          <p:nvPr/>
        </p:nvSpPr>
        <p:spPr bwMode="auto">
          <a:xfrm rot="16698995">
            <a:off x="1937923" y="5062171"/>
            <a:ext cx="13660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Financial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Publics</a:t>
            </a:r>
          </a:p>
        </p:txBody>
      </p:sp>
      <p:sp>
        <p:nvSpPr>
          <p:cNvPr id="17420" name="AutoShape 17"/>
          <p:cNvSpPr>
            <a:spLocks noChangeArrowheads="1"/>
          </p:cNvSpPr>
          <p:nvPr/>
        </p:nvSpPr>
        <p:spPr bwMode="auto">
          <a:xfrm rot="18795185">
            <a:off x="4267200" y="3962400"/>
            <a:ext cx="304800" cy="1828800"/>
          </a:xfrm>
          <a:prstGeom prst="upDownArrow">
            <a:avLst>
              <a:gd name="adj1" fmla="val 50000"/>
              <a:gd name="adj2" fmla="val 12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21" name="AutoShape 18"/>
          <p:cNvSpPr>
            <a:spLocks noChangeArrowheads="1"/>
          </p:cNvSpPr>
          <p:nvPr/>
        </p:nvSpPr>
        <p:spPr bwMode="auto">
          <a:xfrm rot="17274572">
            <a:off x="3935413" y="4764088"/>
            <a:ext cx="228600" cy="1828800"/>
          </a:xfrm>
          <a:prstGeom prst="upDownArrow">
            <a:avLst>
              <a:gd name="adj1" fmla="val 50000"/>
              <a:gd name="adj2" fmla="val 16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22" name="AutoShape 19"/>
          <p:cNvSpPr>
            <a:spLocks noChangeArrowheads="1"/>
          </p:cNvSpPr>
          <p:nvPr/>
        </p:nvSpPr>
        <p:spPr bwMode="auto">
          <a:xfrm rot="2734021">
            <a:off x="7467600" y="4114800"/>
            <a:ext cx="304800" cy="1828800"/>
          </a:xfrm>
          <a:prstGeom prst="upDownArrow">
            <a:avLst>
              <a:gd name="adj1" fmla="val 50000"/>
              <a:gd name="adj2" fmla="val 12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23" name="AutoShape 20"/>
          <p:cNvSpPr>
            <a:spLocks noChangeArrowheads="1"/>
          </p:cNvSpPr>
          <p:nvPr/>
        </p:nvSpPr>
        <p:spPr bwMode="auto">
          <a:xfrm rot="19878582">
            <a:off x="4876800" y="3429000"/>
            <a:ext cx="304800" cy="1828800"/>
          </a:xfrm>
          <a:prstGeom prst="upDownArrow">
            <a:avLst>
              <a:gd name="adj1" fmla="val 50000"/>
              <a:gd name="adj2" fmla="val 12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24" name="AutoShape 21"/>
          <p:cNvSpPr>
            <a:spLocks noChangeArrowheads="1"/>
          </p:cNvSpPr>
          <p:nvPr/>
        </p:nvSpPr>
        <p:spPr bwMode="auto">
          <a:xfrm rot="21510100">
            <a:off x="5791200" y="3276600"/>
            <a:ext cx="304800" cy="1828800"/>
          </a:xfrm>
          <a:prstGeom prst="upDownArrow">
            <a:avLst>
              <a:gd name="adj1" fmla="val 50000"/>
              <a:gd name="adj2" fmla="val 12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25" name="AutoShape 22"/>
          <p:cNvSpPr>
            <a:spLocks noChangeArrowheads="1"/>
          </p:cNvSpPr>
          <p:nvPr/>
        </p:nvSpPr>
        <p:spPr bwMode="auto">
          <a:xfrm rot="1806070">
            <a:off x="6705600" y="3505200"/>
            <a:ext cx="304800" cy="1828800"/>
          </a:xfrm>
          <a:prstGeom prst="upDownArrow">
            <a:avLst>
              <a:gd name="adj1" fmla="val 50000"/>
              <a:gd name="adj2" fmla="val 12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26" name="AutoShape 23"/>
          <p:cNvSpPr>
            <a:spLocks noChangeArrowheads="1"/>
          </p:cNvSpPr>
          <p:nvPr/>
        </p:nvSpPr>
        <p:spPr bwMode="auto">
          <a:xfrm rot="4914069">
            <a:off x="8032750" y="4838700"/>
            <a:ext cx="228600" cy="1828800"/>
          </a:xfrm>
          <a:prstGeom prst="upDownArrow">
            <a:avLst>
              <a:gd name="adj1" fmla="val 50000"/>
              <a:gd name="adj2" fmla="val 16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2720791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51088" y="1371600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7650" name="Rectangle 2"/>
          <p:cNvSpPr txBox="1">
            <a:spLocks noChangeArrowheads="1"/>
          </p:cNvSpPr>
          <p:nvPr/>
        </p:nvSpPr>
        <p:spPr bwMode="auto">
          <a:xfrm>
            <a:off x="-2471928" y="873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Customers</a:t>
            </a:r>
          </a:p>
        </p:txBody>
      </p:sp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533530" y="1325571"/>
            <a:ext cx="10989776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 dirty="0"/>
              <a:t>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Customers are the most important actors of the company’s microenvironment. Company might target any or all types of customer markets</a:t>
            </a:r>
            <a:r>
              <a:rPr lang="en-US" altLang="en-US" sz="2400" dirty="0"/>
              <a:t>:</a:t>
            </a: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Consumer markets</a:t>
            </a:r>
            <a:r>
              <a:rPr lang="en-US" altLang="en-US" sz="2400" dirty="0"/>
              <a:t>: individuals/households that buy goods and services for personal consumption</a:t>
            </a: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Business Markets</a:t>
            </a:r>
            <a:r>
              <a:rPr lang="en-US" altLang="en-US" sz="2400" dirty="0"/>
              <a:t>: buy goods and services for further processing </a:t>
            </a: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Reseller markets</a:t>
            </a:r>
            <a:r>
              <a:rPr lang="en-US" altLang="en-US" sz="2400" dirty="0"/>
              <a:t>: buy goods/services to resell at a profit</a:t>
            </a: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Government markets</a:t>
            </a:r>
            <a:r>
              <a:rPr lang="en-US" altLang="en-US" sz="2400" dirty="0"/>
              <a:t>: govt. agencies who buy goods/services to produce public services or transfer the goods/services to others who need them</a:t>
            </a: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International markets</a:t>
            </a:r>
            <a:r>
              <a:rPr lang="en-US" altLang="en-US" sz="2400" dirty="0"/>
              <a:t>: buyers in other countries including consumers, businesses, resellers, and governments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12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1506" name="Rectangle 2"/>
          <p:cNvSpPr txBox="1">
            <a:spLocks noChangeArrowheads="1"/>
          </p:cNvSpPr>
          <p:nvPr/>
        </p:nvSpPr>
        <p:spPr bwMode="auto">
          <a:xfrm>
            <a:off x="-286512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Company’s Microenvironment</a:t>
            </a:r>
          </a:p>
        </p:txBody>
      </p:sp>
      <p:sp>
        <p:nvSpPr>
          <p:cNvPr id="12" name="Text Placeholder 4"/>
          <p:cNvSpPr txBox="1">
            <a:spLocks/>
          </p:cNvSpPr>
          <p:nvPr/>
        </p:nvSpPr>
        <p:spPr bwMode="auto">
          <a:xfrm>
            <a:off x="2438400" y="11969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2000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Actors in the Microenvironment</a:t>
            </a:r>
          </a:p>
          <a:p>
            <a:pPr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latin typeface="Calibri" charset="0"/>
            </a:endParaRPr>
          </a:p>
        </p:txBody>
      </p:sp>
      <p:pic>
        <p:nvPicPr>
          <p:cNvPr id="21508" name="Picture 4" descr="fig03_01w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39" y="2057400"/>
            <a:ext cx="79787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6345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Major Forces in the Company’s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Macroenvironment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AECAFD-BC6B-4CF5-8111-EF7EE2917B1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400"/>
          </a:p>
        </p:txBody>
      </p:sp>
      <p:pic>
        <p:nvPicPr>
          <p:cNvPr id="19460" name="Picture 4" descr="C:\WINNT\Profiles\upalman.000\Desktop\New Folder\kotler+f03-04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0"/>
            <a:ext cx="7543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169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51088" y="1371600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9698" name="Rectangle 2"/>
          <p:cNvSpPr txBox="1">
            <a:spLocks noChangeArrowheads="1"/>
          </p:cNvSpPr>
          <p:nvPr/>
        </p:nvSpPr>
        <p:spPr bwMode="auto">
          <a:xfrm>
            <a:off x="-551688" y="539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Demographic Environment</a:t>
            </a:r>
          </a:p>
        </p:txBody>
      </p:sp>
      <p:sp>
        <p:nvSpPr>
          <p:cNvPr id="29699" name="Rectangle 1"/>
          <p:cNvSpPr>
            <a:spLocks noChangeArrowheads="1"/>
          </p:cNvSpPr>
          <p:nvPr/>
        </p:nvSpPr>
        <p:spPr bwMode="auto">
          <a:xfrm>
            <a:off x="701294" y="1956643"/>
            <a:ext cx="8350250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 dirty="0"/>
              <a:t>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Demography is the study of human populations in terms of size, density, location, age, gender, race, occupation, and other statistics. 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Demographic environment is important because it involves people, and people make up consumer markets. 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Important Demographic trends: age structure, family structure, geographic population shifts, educational characteristics, population diversity. </a:t>
            </a:r>
          </a:p>
        </p:txBody>
      </p:sp>
    </p:spTree>
    <p:extLst>
      <p:ext uri="{BB962C8B-B14F-4D97-AF65-F5344CB8AC3E}">
        <p14:creationId xmlns:p14="http://schemas.microsoft.com/office/powerpoint/2010/main" val="941254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51088" y="1371600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30722" name="Rectangle 2"/>
          <p:cNvSpPr txBox="1">
            <a:spLocks noChangeArrowheads="1"/>
          </p:cNvSpPr>
          <p:nvPr/>
        </p:nvSpPr>
        <p:spPr bwMode="auto">
          <a:xfrm>
            <a:off x="-542544" y="2444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Demographic Environment</a:t>
            </a:r>
          </a:p>
        </p:txBody>
      </p:sp>
      <p:sp>
        <p:nvSpPr>
          <p:cNvPr id="11" name="Text Placeholder 4"/>
          <p:cNvSpPr txBox="1">
            <a:spLocks/>
          </p:cNvSpPr>
          <p:nvPr/>
        </p:nvSpPr>
        <p:spPr bwMode="auto">
          <a:xfrm>
            <a:off x="-899160" y="117752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2000" i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Generational groups in U.S.</a:t>
            </a:r>
          </a:p>
        </p:txBody>
      </p:sp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1524000" y="3313114"/>
            <a:ext cx="184150" cy="3698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472822" y="1558528"/>
            <a:ext cx="10152506" cy="557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cs typeface="Calibri" panose="020F0502020204030204" pitchFamily="34" charset="0"/>
              </a:rPr>
              <a:t>•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Baby boomers:</a:t>
            </a:r>
            <a:b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people born between 1946 and 1964.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Lucrative segment for real estate, travel, health and fitness products, dining, financial services.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Generation X:</a:t>
            </a:r>
            <a:b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Includes people born between 1965 and 1976.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Skeptical bunch, sensible shoppers</a:t>
            </a:r>
            <a:b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–Cautious economic outlook because they were born during the recession.</a:t>
            </a:r>
            <a:b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Family comes first, career second.</a:t>
            </a:r>
            <a:b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They “research” a product before making a purchase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Millennials or Generation Y:</a:t>
            </a:r>
            <a:b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Include those born between 1977 and 2000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Comfortable with technology/tech savvy.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Generation Z:</a:t>
            </a:r>
            <a:br>
              <a:rPr lang="en-US" altLang="en-US" sz="2400" dirty="0">
                <a:solidFill>
                  <a:srgbClr val="FF0000"/>
                </a:solidFill>
                <a:cs typeface="Calibri" panose="020F0502020204030204" pitchFamily="34" charset="0"/>
              </a:rPr>
            </a:b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People born after 2000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More comfortable with technology/tech savvy</a:t>
            </a:r>
          </a:p>
        </p:txBody>
      </p:sp>
    </p:spTree>
    <p:extLst>
      <p:ext uri="{BB962C8B-B14F-4D97-AF65-F5344CB8AC3E}">
        <p14:creationId xmlns:p14="http://schemas.microsoft.com/office/powerpoint/2010/main" val="217786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 txBox="1">
            <a:spLocks noChangeArrowheads="1"/>
          </p:cNvSpPr>
          <p:nvPr/>
        </p:nvSpPr>
        <p:spPr bwMode="auto">
          <a:xfrm>
            <a:off x="-862584" y="14630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Economic Environment</a:t>
            </a:r>
          </a:p>
        </p:txBody>
      </p:sp>
      <p:sp>
        <p:nvSpPr>
          <p:cNvPr id="35842" name="Rectangle 5"/>
          <p:cNvSpPr>
            <a:spLocks noChangeArrowheads="1"/>
          </p:cNvSpPr>
          <p:nvPr/>
        </p:nvSpPr>
        <p:spPr bwMode="auto">
          <a:xfrm>
            <a:off x="1524000" y="3313114"/>
            <a:ext cx="184150" cy="3698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7464" y="1424046"/>
            <a:ext cx="8316912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 environment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consists of factors that affect consumer purchasing power and spending patterns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marketing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offering financially cautious buyers greater value— the right combination of quality and service at a fair price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sz="24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469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 txBox="1">
            <a:spLocks noChangeArrowheads="1"/>
          </p:cNvSpPr>
          <p:nvPr/>
        </p:nvSpPr>
        <p:spPr bwMode="auto">
          <a:xfrm>
            <a:off x="-1018032" y="2468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Natural Environment</a:t>
            </a:r>
          </a:p>
        </p:txBody>
      </p:sp>
      <p:sp>
        <p:nvSpPr>
          <p:cNvPr id="36866" name="Rectangle 5"/>
          <p:cNvSpPr>
            <a:spLocks noChangeArrowheads="1"/>
          </p:cNvSpPr>
          <p:nvPr/>
        </p:nvSpPr>
        <p:spPr bwMode="auto">
          <a:xfrm>
            <a:off x="1524000" y="3313114"/>
            <a:ext cx="184150" cy="3698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6867" name="Rectangle 6"/>
          <p:cNvSpPr>
            <a:spLocks noChangeArrowheads="1"/>
          </p:cNvSpPr>
          <p:nvPr/>
        </p:nvSpPr>
        <p:spPr bwMode="auto">
          <a:xfrm>
            <a:off x="632016" y="1612203"/>
            <a:ext cx="9563544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 dirty="0"/>
              <a:t>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Physical environment and natural resources that are </a:t>
            </a: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 as inputs by marketers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that are </a:t>
            </a: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affected by marketing activities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ct val="0"/>
              </a:spcBef>
              <a:buNone/>
            </a:pPr>
            <a:endParaRPr lang="en-US" alt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There are rising concerns of our natural environment: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– Increased pollution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– Shortage of raw materials.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– Global warming.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Today’s businesses are developing environmentally sustainable strategies in an effort to create a world economy that the planet can support indefinitely. </a:t>
            </a:r>
          </a:p>
          <a:p>
            <a:pPr>
              <a:spcBef>
                <a:spcPct val="0"/>
              </a:spcBef>
              <a:buNone/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Apple asks their consumers to hand in their old phones, laptops back so that they can recycle it. </a:t>
            </a:r>
          </a:p>
          <a:p>
            <a:pPr>
              <a:spcBef>
                <a:spcPct val="0"/>
              </a:spcBef>
              <a:buNone/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HP wants to recycle old TVs, computers and other electronics.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138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 txBox="1">
            <a:spLocks noChangeArrowheads="1"/>
          </p:cNvSpPr>
          <p:nvPr/>
        </p:nvSpPr>
        <p:spPr bwMode="auto">
          <a:xfrm>
            <a:off x="-396240" y="4143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Technological Environment</a:t>
            </a:r>
          </a:p>
        </p:txBody>
      </p:sp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1524000" y="3313114"/>
            <a:ext cx="184150" cy="3698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7891" name="Rectangle 6"/>
          <p:cNvSpPr>
            <a:spLocks noChangeArrowheads="1"/>
          </p:cNvSpPr>
          <p:nvPr/>
        </p:nvSpPr>
        <p:spPr bwMode="auto">
          <a:xfrm>
            <a:off x="659448" y="1541908"/>
            <a:ext cx="83169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/>
              <a:t>• 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dramatic force in changing the marketplace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New products, opportunities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Concern for the safety of new products </a:t>
            </a:r>
          </a:p>
        </p:txBody>
      </p:sp>
    </p:spTree>
    <p:extLst>
      <p:ext uri="{BB962C8B-B14F-4D97-AF65-F5344CB8AC3E}">
        <p14:creationId xmlns:p14="http://schemas.microsoft.com/office/powerpoint/2010/main" val="50044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326136" y="269876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Analyzing the Marketing Environment</a:t>
            </a:r>
          </a:p>
        </p:txBody>
      </p:sp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589853" y="1513460"/>
            <a:ext cx="8353425" cy="4392613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en-US" sz="2800" b="1" dirty="0">
                <a:solidFill>
                  <a:schemeClr val="accent1"/>
                </a:solidFill>
              </a:rPr>
              <a:t>Topic Outline</a:t>
            </a:r>
            <a:endParaRPr lang="en-US" altLang="en-US" sz="2600" dirty="0"/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</a:rPr>
              <a:t>The Company’s Microenvironment</a:t>
            </a: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</a:rPr>
              <a:t>The Company’s Macroenvironemnt</a:t>
            </a: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</a:rPr>
              <a:t>The Demographic Environment</a:t>
            </a: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</a:rPr>
              <a:t>The Economic Environment</a:t>
            </a: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</a:rPr>
              <a:t>The Natural Environment</a:t>
            </a: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</a:rPr>
              <a:t>The Technological Environment</a:t>
            </a: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</a:rPr>
              <a:t>The Political and Social Environment</a:t>
            </a: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</a:rPr>
              <a:t>The Cultural Environment</a:t>
            </a: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</a:rPr>
              <a:t>Responding to the Marketing Environment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GB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09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 txBox="1">
            <a:spLocks noChangeArrowheads="1"/>
          </p:cNvSpPr>
          <p:nvPr/>
        </p:nvSpPr>
        <p:spPr bwMode="auto">
          <a:xfrm>
            <a:off x="143256" y="27432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Political and Social Environment</a:t>
            </a:r>
          </a:p>
        </p:txBody>
      </p:sp>
      <p:sp>
        <p:nvSpPr>
          <p:cNvPr id="38914" name="Rectangle 5"/>
          <p:cNvSpPr>
            <a:spLocks noChangeArrowheads="1"/>
          </p:cNvSpPr>
          <p:nvPr/>
        </p:nvSpPr>
        <p:spPr bwMode="auto">
          <a:xfrm>
            <a:off x="1524000" y="3313114"/>
            <a:ext cx="184150" cy="3698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8864" y="1417320"/>
            <a:ext cx="8316912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Political environment: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laws, government agencies, and pressure groups that influence or limit various organizations and individuals in a given society</a:t>
            </a:r>
          </a:p>
          <a:p>
            <a:pPr>
              <a:defRPr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Legislation regulating business</a:t>
            </a:r>
          </a:p>
          <a:p>
            <a:pPr lvl="1">
              <a:defRPr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Increased legislation</a:t>
            </a:r>
          </a:p>
          <a:p>
            <a:pPr marL="800100" lvl="1" indent="-342900">
              <a:buFontTx/>
              <a:buChar char="-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Changing government agency enforcement</a:t>
            </a:r>
          </a:p>
          <a:p>
            <a:pPr lvl="1">
              <a:defRPr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Increased emphasis on ethics</a:t>
            </a:r>
          </a:p>
          <a:p>
            <a:pPr lvl="1">
              <a:defRPr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Socially responsible behavior</a:t>
            </a:r>
          </a:p>
        </p:txBody>
      </p:sp>
    </p:spTree>
    <p:extLst>
      <p:ext uri="{BB962C8B-B14F-4D97-AF65-F5344CB8AC3E}">
        <p14:creationId xmlns:p14="http://schemas.microsoft.com/office/powerpoint/2010/main" val="3100670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 txBox="1">
            <a:spLocks noChangeArrowheads="1"/>
          </p:cNvSpPr>
          <p:nvPr/>
        </p:nvSpPr>
        <p:spPr bwMode="auto">
          <a:xfrm>
            <a:off x="-972312" y="164592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Cultural Environment</a:t>
            </a:r>
          </a:p>
        </p:txBody>
      </p:sp>
      <p:sp>
        <p:nvSpPr>
          <p:cNvPr id="39938" name="Rectangle 5"/>
          <p:cNvSpPr>
            <a:spLocks noChangeArrowheads="1"/>
          </p:cNvSpPr>
          <p:nvPr/>
        </p:nvSpPr>
        <p:spPr bwMode="auto">
          <a:xfrm>
            <a:off x="1524000" y="3313114"/>
            <a:ext cx="184150" cy="3698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4584" y="1420814"/>
            <a:ext cx="1050537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 environment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consists of institutions and other forces that affect a society’s basic values, perceptions, and behaviors</a:t>
            </a:r>
          </a:p>
          <a:p>
            <a:pPr>
              <a:defRPr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 beliefs and values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persistent and are passed on from parents to children and are reinforced by schools, churches, businesses, and government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beliefs and values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more open to change and include people’s views of themselves, others, organization, society, nature, and the universe</a:t>
            </a:r>
          </a:p>
          <a:p>
            <a:pPr>
              <a:defRPr/>
            </a:pPr>
            <a:endParaRPr lang="en-US" sz="24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27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8164A-1D8D-4C49-A457-83352F2DF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https://www.youtube.com/watch?v=jByU0KwipxE</a:t>
            </a:r>
            <a:endParaRPr lang="en-GB" dirty="0"/>
          </a:p>
          <a:p>
            <a:r>
              <a:rPr lang="en-GB" dirty="0">
                <a:hlinkClick r:id="rId3"/>
              </a:rPr>
              <a:t>https://corporatefinanceinstitute.com/resources/knowledge/strategy/pestel</a:t>
            </a:r>
            <a:r>
              <a:rPr lang="en-GB">
                <a:hlinkClick r:id="rId3"/>
              </a:rPr>
              <a:t>-analysis/</a:t>
            </a:r>
            <a:endParaRPr lang="en-GB"/>
          </a:p>
          <a:p>
            <a:endParaRPr lang="en-BD" dirty="0"/>
          </a:p>
        </p:txBody>
      </p:sp>
    </p:spTree>
    <p:extLst>
      <p:ext uri="{BB962C8B-B14F-4D97-AF65-F5344CB8AC3E}">
        <p14:creationId xmlns:p14="http://schemas.microsoft.com/office/powerpoint/2010/main" val="2574698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0" y="304800"/>
            <a:ext cx="779303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The Marketing Process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pic>
        <p:nvPicPr>
          <p:cNvPr id="18435" name="Picture 4" descr="fig01_01w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2582863"/>
            <a:ext cx="876300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1631951" y="2924175"/>
            <a:ext cx="1439863" cy="108108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78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98526" y="240792"/>
            <a:ext cx="7793038" cy="1151446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400" b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Marketing Environment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800862" y="1585628"/>
            <a:ext cx="960501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The marketing environment </a:t>
            </a:r>
            <a:r>
              <a:rPr lang="en-US" altLang="en-US" sz="2400" dirty="0">
                <a:solidFill>
                  <a:schemeClr val="bg1"/>
                </a:solidFill>
              </a:rPr>
              <a:t>includes the actors and forces outside marketing that affect marketing management’s ability to build and maintain successful relationships with customers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</a:rPr>
              <a:t>It comprises of the micro environment and the macro environment</a:t>
            </a:r>
          </a:p>
        </p:txBody>
      </p:sp>
    </p:spTree>
    <p:extLst>
      <p:ext uri="{BB962C8B-B14F-4D97-AF65-F5344CB8AC3E}">
        <p14:creationId xmlns:p14="http://schemas.microsoft.com/office/powerpoint/2010/main" val="3286240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44246" y="311151"/>
            <a:ext cx="7793038" cy="89585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400" b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 and Macro Environment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444246" y="1325183"/>
            <a:ext cx="9733026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</a:rPr>
              <a:t>Micro environment </a:t>
            </a:r>
            <a:r>
              <a:rPr lang="en-US" altLang="en-US" sz="2000" dirty="0">
                <a:solidFill>
                  <a:schemeClr val="bg1"/>
                </a:solidFill>
              </a:rPr>
              <a:t>consists of the actors close to the company that affect its ability to serve its customers - the company, suppliers, marketing intermediaries, customer markets, competitors, and publics. These actors can be controlled by the company with its own actions.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00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chemeClr val="bg1"/>
                </a:solidFill>
              </a:rPr>
              <a:t>Macro environment</a:t>
            </a:r>
            <a:r>
              <a:rPr lang="en-US" altLang="en-US" sz="2000" dirty="0">
                <a:solidFill>
                  <a:schemeClr val="bg1"/>
                </a:solidFill>
              </a:rPr>
              <a:t> consists of the larger societal forces that affect the micro environment – demographic, economic, natural, technological, political, and cultural forces.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</a:rPr>
              <a:t>These factors cannot be controlled by the company.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11539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2530" name="Rectangle 2"/>
          <p:cNvSpPr txBox="1">
            <a:spLocks noChangeArrowheads="1"/>
          </p:cNvSpPr>
          <p:nvPr/>
        </p:nvSpPr>
        <p:spPr bwMode="auto">
          <a:xfrm>
            <a:off x="-2073274" y="2492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Company</a:t>
            </a:r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819912" y="1478153"/>
            <a:ext cx="10546080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 dirty="0"/>
              <a:t> </a:t>
            </a: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the departments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within the company should take on the marketing concept which is </a:t>
            </a:r>
            <a:r>
              <a:rPr lang="en-US" alt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“think consumer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 departments should work together in harmony to provide superior customer value and relationships.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Top management, R &amp; D department, commercial department, technical services department, accounts and finance department etc. </a:t>
            </a:r>
          </a:p>
        </p:txBody>
      </p:sp>
    </p:spTree>
    <p:extLst>
      <p:ext uri="{BB962C8B-B14F-4D97-AF65-F5344CB8AC3E}">
        <p14:creationId xmlns:p14="http://schemas.microsoft.com/office/powerpoint/2010/main" val="2655332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3554" name="Rectangle 2"/>
          <p:cNvSpPr txBox="1">
            <a:spLocks noChangeArrowheads="1"/>
          </p:cNvSpPr>
          <p:nvPr/>
        </p:nvSpPr>
        <p:spPr bwMode="auto">
          <a:xfrm>
            <a:off x="-2234184" y="2492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Suppliers</a:t>
            </a:r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819538" y="1475727"/>
            <a:ext cx="8930951" cy="353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 dirty="0"/>
              <a:t>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Suppliers form an </a:t>
            </a: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link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company’s overall customer value delivery system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Provides the resources to produce goods and services 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Shortages of supply can affect revenue and profits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Rising supply cost can affect profitability</a:t>
            </a:r>
          </a:p>
          <a:p>
            <a:pPr>
              <a:spcBef>
                <a:spcPct val="0"/>
              </a:spcBef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 suppliers as partners </a:t>
            </a:r>
            <a:r>
              <a:rPr lang="en-US" alt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customer value 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09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51088" y="1371600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4578" name="Rectangle 2"/>
          <p:cNvSpPr txBox="1">
            <a:spLocks noChangeArrowheads="1"/>
          </p:cNvSpPr>
          <p:nvPr/>
        </p:nvSpPr>
        <p:spPr bwMode="auto">
          <a:xfrm>
            <a:off x="-925286" y="17224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Marketing Intermediaries</a:t>
            </a:r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847531" y="1917570"/>
            <a:ext cx="10265228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SG" sz="2400" dirty="0"/>
              <a:t> </a:t>
            </a:r>
            <a:r>
              <a:rPr lang="en-US" altLang="en-SG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intermediaries </a:t>
            </a:r>
            <a:r>
              <a:rPr lang="en-US" altLang="en-SG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en-US" altLang="en-SG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company to </a:t>
            </a:r>
            <a:r>
              <a:rPr lang="en-US" altLang="en-SG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promote, sell and distribute</a:t>
            </a:r>
            <a:r>
              <a:rPr lang="en-US" altLang="en-SG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its products to final buyers. They include: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SG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SG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Resellers</a:t>
            </a:r>
            <a:r>
              <a:rPr lang="en-US" altLang="en-SG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en-SG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SG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channel firms that buy and resell merchandise.</a:t>
            </a:r>
          </a:p>
          <a:p>
            <a:pPr lvl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SG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Physical distribution firms</a:t>
            </a:r>
            <a:r>
              <a:rPr lang="en-US" altLang="en-SG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Stock and move goods.</a:t>
            </a:r>
          </a:p>
          <a:p>
            <a:pPr lvl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SG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services agencies</a:t>
            </a:r>
            <a:r>
              <a:rPr lang="en-US" altLang="en-SG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Help company target and promote its products to the right market.</a:t>
            </a:r>
          </a:p>
          <a:p>
            <a:pPr lvl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SG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intermediaries</a:t>
            </a:r>
            <a:r>
              <a:rPr lang="en-US" altLang="en-SG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Helps finance transactions or insure against risks.</a:t>
            </a:r>
          </a:p>
          <a:p>
            <a:pPr lvl="1"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en-SG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SG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Marketing intermediaries play a vital role in delivering value to the consumer and should be carefully controlled</a:t>
            </a:r>
            <a:r>
              <a:rPr lang="en-US" altLang="en-SG" sz="2400" dirty="0"/>
              <a:t>. </a:t>
            </a:r>
            <a:endParaRPr lang="en-US" altLang="en-SG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139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51088" y="1371600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5602" name="Rectangle 2"/>
          <p:cNvSpPr txBox="1">
            <a:spLocks noChangeArrowheads="1"/>
          </p:cNvSpPr>
          <p:nvPr/>
        </p:nvSpPr>
        <p:spPr bwMode="auto">
          <a:xfrm>
            <a:off x="-2110274" y="5238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Competitors</a:t>
            </a:r>
          </a:p>
        </p:txBody>
      </p:sp>
      <p:sp>
        <p:nvSpPr>
          <p:cNvPr id="2" name="Rectangle 1"/>
          <p:cNvSpPr/>
          <p:nvPr/>
        </p:nvSpPr>
        <p:spPr>
          <a:xfrm>
            <a:off x="558281" y="1649264"/>
            <a:ext cx="7918450" cy="2000548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company must provide greater customer value and satisfaction than its competitors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Company must gain strategic advantage by positioning its offerings strongly against competitors’ offerings in the mind of consumers</a:t>
            </a:r>
          </a:p>
          <a:p>
            <a:pPr>
              <a:defRPr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604" name="Picture 4" descr="A picture containing wall, indoor, bottle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4" y="3546476"/>
            <a:ext cx="3779837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979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{B183E887-8FF0-CB4C-A8E9-F7A262987E5A}tf10001122</Template>
  <TotalTime>699</TotalTime>
  <Words>1191</Words>
  <Application>Microsoft Macintosh PowerPoint</Application>
  <PresentationFormat>Widescreen</PresentationFormat>
  <Paragraphs>146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Courier New</vt:lpstr>
      <vt:lpstr>Tahoma</vt:lpstr>
      <vt:lpstr>Times New Roman</vt:lpstr>
      <vt:lpstr>Tw Cen MT</vt:lpstr>
      <vt:lpstr>Circuit</vt:lpstr>
      <vt:lpstr>Chapter 3</vt:lpstr>
      <vt:lpstr>Analyzing the Marketing Environment</vt:lpstr>
      <vt:lpstr>The Marketing Process</vt:lpstr>
      <vt:lpstr>The Marketing Environment</vt:lpstr>
      <vt:lpstr>Micro and Macro Environment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Publics</vt:lpstr>
      <vt:lpstr>PowerPoint Presentation</vt:lpstr>
      <vt:lpstr>PowerPoint Presentation</vt:lpstr>
      <vt:lpstr>Major Forces in the Company’s Macroenvironment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Nilufer/MO/Nilufer Yasmin Munni (Email: nilufer.munni@robi.com.bd)</dc:creator>
  <cp:lastModifiedBy>nilufer.yasmin.m@outlook.com</cp:lastModifiedBy>
  <cp:revision>71</cp:revision>
  <dcterms:created xsi:type="dcterms:W3CDTF">2020-02-02T06:50:28Z</dcterms:created>
  <dcterms:modified xsi:type="dcterms:W3CDTF">2022-06-13T18:59:56Z</dcterms:modified>
</cp:coreProperties>
</file>